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59" r:id="rId6"/>
    <p:sldId id="278" r:id="rId7"/>
    <p:sldId id="262" r:id="rId8"/>
    <p:sldId id="263" r:id="rId9"/>
    <p:sldId id="272" r:id="rId10"/>
    <p:sldId id="271" r:id="rId11"/>
    <p:sldId id="274" r:id="rId12"/>
    <p:sldId id="273" r:id="rId13"/>
    <p:sldId id="269" r:id="rId14"/>
    <p:sldId id="270" r:id="rId15"/>
    <p:sldId id="279" r:id="rId16"/>
    <p:sldId id="280" r:id="rId17"/>
    <p:sldId id="264" r:id="rId18"/>
    <p:sldId id="275" r:id="rId19"/>
    <p:sldId id="276" r:id="rId20"/>
    <p:sldId id="282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543"/>
  </p:normalViewPr>
  <p:slideViewPr>
    <p:cSldViewPr snapToGrid="0" snapToObjects="1">
      <p:cViewPr>
        <p:scale>
          <a:sx n="120" d="100"/>
          <a:sy n="120" d="100"/>
        </p:scale>
        <p:origin x="256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9400B-96E3-E849-82C5-030A863B624B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7610A-355F-0B47-979C-C919B835A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5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Output the data for each pollutant the count of </a:t>
            </a:r>
            <a:r>
              <a:rPr lang="en-US" dirty="0" err="1" smtClean="0"/>
              <a:t>Max_hour</a:t>
            </a:r>
            <a:endParaRPr lang="en-US" dirty="0" smtClean="0"/>
          </a:p>
          <a:p>
            <a:r>
              <a:rPr lang="en-US" dirty="0" smtClean="0"/>
              <a:t>Mapper ----- read the </a:t>
            </a:r>
            <a:r>
              <a:rPr lang="en-US" dirty="0" err="1" smtClean="0"/>
              <a:t>Max_hour</a:t>
            </a:r>
            <a:r>
              <a:rPr lang="en-US" dirty="0" smtClean="0"/>
              <a:t> for each pollutant and display</a:t>
            </a:r>
            <a:r>
              <a:rPr lang="en-US" baseline="0" dirty="0" smtClean="0"/>
              <a:t> in a list</a:t>
            </a:r>
            <a:endParaRPr lang="en-US" dirty="0" smtClean="0"/>
          </a:p>
          <a:p>
            <a:r>
              <a:rPr lang="en-US" dirty="0" smtClean="0"/>
              <a:t>Reducer---- count</a:t>
            </a:r>
            <a:r>
              <a:rPr lang="en-US" baseline="0" dirty="0" smtClean="0"/>
              <a:t> the frequency of each hour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whole</a:t>
            </a:r>
            <a:r>
              <a:rPr lang="en-US" baseline="0" dirty="0" smtClean="0"/>
              <a:t> US study</a:t>
            </a:r>
          </a:p>
          <a:p>
            <a:endParaRPr lang="en-US" dirty="0" smtClean="0"/>
          </a:p>
          <a:p>
            <a:r>
              <a:rPr lang="en-US" dirty="0" smtClean="0"/>
              <a:t>-For NO2, and CO</a:t>
            </a:r>
            <a:r>
              <a:rPr lang="en-US" baseline="0" dirty="0" smtClean="0"/>
              <a:t> </a:t>
            </a:r>
            <a:r>
              <a:rPr lang="en-US" dirty="0" smtClean="0"/>
              <a:t>have their max value between 5-9 am and 5-12 pm.</a:t>
            </a:r>
          </a:p>
          <a:p>
            <a:r>
              <a:rPr lang="en-US" dirty="0" smtClean="0"/>
              <a:t>-For O3, the max value generally appears at 8 am- 1pm.</a:t>
            </a:r>
          </a:p>
          <a:p>
            <a:r>
              <a:rPr lang="en-US" dirty="0" smtClean="0"/>
              <a:t>-For SO2, the</a:t>
            </a:r>
            <a:r>
              <a:rPr lang="en-US" baseline="0" dirty="0" smtClean="0"/>
              <a:t> pattern looks like this, the peak appears every three hours.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1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 AQI Average Value Group by state</a:t>
            </a:r>
          </a:p>
          <a:p>
            <a:r>
              <a:rPr lang="en-US" dirty="0" smtClean="0"/>
              <a:t>-Overall, the average AQI for each pollutant is under the safe line (&lt;50)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0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Counties in East and West coast have slight pollution on NO2, SO2 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 is under the safe level;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O3 values in some of the counties have exceed the safe level, might cause health issue.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1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AQI (or value) of O3 presents periodical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Peak appears between May - Oct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1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Mean Value by</a:t>
            </a:r>
            <a:r>
              <a:rPr lang="en-US" baseline="0" dirty="0" smtClean="0"/>
              <a:t> year </a:t>
            </a:r>
            <a:r>
              <a:rPr lang="en-US" dirty="0" smtClean="0"/>
              <a:t>study</a:t>
            </a:r>
          </a:p>
          <a:p>
            <a:r>
              <a:rPr lang="en-US" dirty="0" smtClean="0"/>
              <a:t>-NO2, SO2 and CO are declining every year gradually. </a:t>
            </a:r>
          </a:p>
          <a:p>
            <a:r>
              <a:rPr lang="en-US" dirty="0" smtClean="0"/>
              <a:t>-O3 is in a stable level with fluctuations.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7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7610A-355F-0B47-979C-C919B835A1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6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7366" y="2356155"/>
            <a:ext cx="9452759" cy="242146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Helvetica" charset="0"/>
                <a:ea typeface="Helvetica" charset="0"/>
                <a:cs typeface="Helvetica" charset="0"/>
              </a:rPr>
              <a:t>Data Analysis for US AIR Pollution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920122"/>
            <a:ext cx="7197726" cy="1405467"/>
          </a:xfrm>
        </p:spPr>
        <p:txBody>
          <a:bodyPr/>
          <a:lstStyle/>
          <a:p>
            <a:endParaRPr lang="en-US" dirty="0" smtClean="0"/>
          </a:p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Xiang </a:t>
            </a:r>
            <a:r>
              <a:rPr lang="en-US" sz="1600" b="1" smtClean="0">
                <a:latin typeface="Helvetica" charset="0"/>
                <a:ea typeface="Helvetica" charset="0"/>
                <a:cs typeface="Helvetica" charset="0"/>
              </a:rPr>
              <a:t>Liu </a:t>
            </a:r>
            <a:endParaRPr lang="en-US" sz="1600" b="1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600" b="1" smtClean="0">
                <a:latin typeface="Helvetica" charset="0"/>
                <a:ea typeface="Helvetica" charset="0"/>
                <a:cs typeface="Helvetica" charset="0"/>
              </a:rPr>
              <a:t>Xue</a:t>
            </a:r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 XU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45" y="559949"/>
            <a:ext cx="3950786" cy="2456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5"/>
          <a:stretch/>
        </p:blipFill>
        <p:spPr>
          <a:xfrm>
            <a:off x="7926780" y="559949"/>
            <a:ext cx="4013974" cy="2456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45" y="3684897"/>
            <a:ext cx="3929711" cy="2459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80" y="3684898"/>
            <a:ext cx="4013974" cy="24590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2463" y="3150471"/>
            <a:ext cx="56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Step 3 Check unusual value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655" y="3105252"/>
            <a:ext cx="1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 Mean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674795" y="3105252"/>
            <a:ext cx="1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O3 Mean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98654" y="6278224"/>
            <a:ext cx="1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NO2 </a:t>
            </a:r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03508" y="6278224"/>
            <a:ext cx="13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O2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0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1475" y="128688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Hadoop m/r + Hive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75" y="1054100"/>
            <a:ext cx="5943600" cy="252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76" y="1054100"/>
            <a:ext cx="4236966" cy="5513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475" y="41275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hadoop</a:t>
            </a:r>
            <a:r>
              <a:rPr lang="en-US" dirty="0"/>
              <a:t> jar /</a:t>
            </a:r>
            <a:r>
              <a:rPr lang="en-US" dirty="0" err="1"/>
              <a:t>usr</a:t>
            </a:r>
            <a:r>
              <a:rPr lang="en-US" dirty="0"/>
              <a:t>/lib/hadoop-0.20-mapreduce/</a:t>
            </a:r>
            <a:r>
              <a:rPr lang="en-US" dirty="0" err="1"/>
              <a:t>contrib</a:t>
            </a:r>
            <a:r>
              <a:rPr lang="en-US" dirty="0"/>
              <a:t>/streaming/hadoop-streaming-2.6.0-mr1-cdh5.13.0.jar </a:t>
            </a:r>
          </a:p>
          <a:p>
            <a:r>
              <a:rPr lang="en-US" dirty="0"/>
              <a:t>-input /</a:t>
            </a:r>
            <a:r>
              <a:rPr lang="en-US" dirty="0" err="1"/>
              <a:t>tmp</a:t>
            </a:r>
            <a:r>
              <a:rPr lang="en-US" dirty="0"/>
              <a:t>/data/pollu1.csv </a:t>
            </a:r>
          </a:p>
          <a:p>
            <a:r>
              <a:rPr lang="en-US" dirty="0"/>
              <a:t>-output /</a:t>
            </a:r>
            <a:r>
              <a:rPr lang="en-US" dirty="0" err="1"/>
              <a:t>tmp</a:t>
            </a:r>
            <a:r>
              <a:rPr lang="en-US" dirty="0"/>
              <a:t>/data/out_put01</a:t>
            </a:r>
          </a:p>
          <a:p>
            <a:r>
              <a:rPr lang="en-US" dirty="0" smtClean="0"/>
              <a:t>-mapper </a:t>
            </a:r>
            <a:r>
              <a:rPr lang="en-US" dirty="0"/>
              <a:t>/home/</a:t>
            </a:r>
            <a:r>
              <a:rPr lang="en-US" dirty="0" err="1"/>
              <a:t>cloudera</a:t>
            </a:r>
            <a:r>
              <a:rPr lang="en-US" dirty="0"/>
              <a:t>/</a:t>
            </a:r>
            <a:r>
              <a:rPr lang="en-US" dirty="0" err="1"/>
              <a:t>myPractice</a:t>
            </a:r>
            <a:r>
              <a:rPr lang="en-US" dirty="0"/>
              <a:t>/mapper.py </a:t>
            </a:r>
          </a:p>
          <a:p>
            <a:r>
              <a:rPr lang="en-US" dirty="0"/>
              <a:t>-reducer /home/</a:t>
            </a:r>
            <a:r>
              <a:rPr lang="en-US" dirty="0" err="1"/>
              <a:t>cloudera</a:t>
            </a:r>
            <a:r>
              <a:rPr lang="en-US" dirty="0"/>
              <a:t>/</a:t>
            </a:r>
            <a:r>
              <a:rPr lang="en-US" dirty="0" err="1"/>
              <a:t>myPractice</a:t>
            </a:r>
            <a:r>
              <a:rPr lang="en-US" dirty="0"/>
              <a:t>/reducer.py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1475" y="128688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latin typeface="Helvetica" charset="0"/>
                <a:ea typeface="Helvetica" charset="0"/>
                <a:cs typeface="Helvetica" charset="0"/>
              </a:rPr>
              <a:t>Data Analysis in Hive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5"/>
          <a:stretch/>
        </p:blipFill>
        <p:spPr>
          <a:xfrm>
            <a:off x="883873" y="990239"/>
            <a:ext cx="4950817" cy="2386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1892" y="3436033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NO2_1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_max_hour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4"/>
          <a:stretch/>
        </p:blipFill>
        <p:spPr>
          <a:xfrm>
            <a:off x="6324600" y="989878"/>
            <a:ext cx="4940168" cy="2386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6498" y="3484085"/>
            <a:ext cx="149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CO_1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_max_hour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/>
          <a:stretch/>
        </p:blipFill>
        <p:spPr>
          <a:xfrm>
            <a:off x="883874" y="3938603"/>
            <a:ext cx="4950817" cy="2378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892" y="6443771"/>
            <a:ext cx="157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SO2_1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_max_hour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/>
          <a:stretch/>
        </p:blipFill>
        <p:spPr>
          <a:xfrm>
            <a:off x="6324600" y="3935855"/>
            <a:ext cx="4940168" cy="2380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68144" y="6442283"/>
            <a:ext cx="1492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O3_1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_max_hour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984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86361" y="0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NO2 AQI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595605" y="4980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SO2 AQI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386360" y="6585111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O3 AQI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595605" y="6593251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 AQI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59" y="243927"/>
            <a:ext cx="3931317" cy="31172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59" y="3467838"/>
            <a:ext cx="3931317" cy="31515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76" y="242231"/>
            <a:ext cx="3979189" cy="31095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76" y="3464146"/>
            <a:ext cx="3979189" cy="31552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9155" y="6157713"/>
            <a:ext cx="2668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Except Montana, Nebraska, Mississippi, West </a:t>
            </a:r>
            <a:r>
              <a:rPr lang="en-US" sz="1200" dirty="0" err="1" smtClean="0"/>
              <a:t>Vigina</a:t>
            </a:r>
            <a:r>
              <a:rPr lang="en-US" sz="1200" dirty="0" smtClean="0"/>
              <a:t>, Vermont  these 5 states</a:t>
            </a:r>
            <a:endParaRPr lang="en-US" sz="12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11998" y="3157856"/>
            <a:ext cx="2814589" cy="9797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AQI AVG Value</a:t>
            </a:r>
            <a:b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(State)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8" y="3005456"/>
            <a:ext cx="2814589" cy="9797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AQI Max Value</a:t>
            </a:r>
            <a:b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1800" b="1" dirty="0" smtClean="0">
                <a:latin typeface="Helvetica" charset="0"/>
                <a:ea typeface="Helvetica" charset="0"/>
                <a:cs typeface="Helvetica" charset="0"/>
              </a:rPr>
              <a:t>(county)</a:t>
            </a:r>
            <a:endParaRPr lang="en-US" sz="1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1955" y="112785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NO2 AQI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933323" y="102897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SO2 AQI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69678" y="6571168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O3 AQI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933324" y="6586985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 AQI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49" y="403639"/>
            <a:ext cx="4118124" cy="29531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96" y="403639"/>
            <a:ext cx="4118125" cy="29531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49" y="3617995"/>
            <a:ext cx="4118124" cy="2953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95" y="3633811"/>
            <a:ext cx="4118125" cy="29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1" y="1021242"/>
            <a:ext cx="9615817" cy="5034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295" y="309093"/>
            <a:ext cx="64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San Bernardino O3 AQI Analysis (2000-2016)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5413" y="132547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218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5205" y="1363498"/>
            <a:ext cx="32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frequency of AQI above 100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5" y="1139126"/>
            <a:ext cx="9973005" cy="5243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295" y="309093"/>
            <a:ext cx="64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San Bernardino O3 AQI Analysis (2000)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69116" y="3178902"/>
            <a:ext cx="252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The frequency of AQI above 100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883404" y="3486679"/>
            <a:ext cx="40295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475" y="128688"/>
            <a:ext cx="10131425" cy="145626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Data Analysis in Hive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3"/>
          <a:srcRect l="916"/>
          <a:stretch/>
        </p:blipFill>
        <p:spPr>
          <a:xfrm>
            <a:off x="6452208" y="4215259"/>
            <a:ext cx="5382984" cy="231935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4"/>
          <a:srcRect l="1408"/>
          <a:stretch/>
        </p:blipFill>
        <p:spPr>
          <a:xfrm>
            <a:off x="826014" y="1464378"/>
            <a:ext cx="5382984" cy="234610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5"/>
          <a:srcRect b="8830"/>
          <a:stretch/>
        </p:blipFill>
        <p:spPr>
          <a:xfrm>
            <a:off x="6452208" y="1464378"/>
            <a:ext cx="5382984" cy="234739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6"/>
          <a:srcRect l="5188" t="5089" b="13226"/>
          <a:stretch/>
        </p:blipFill>
        <p:spPr>
          <a:xfrm>
            <a:off x="826014" y="4215260"/>
            <a:ext cx="5333767" cy="231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0469" y="3810479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NO2_mean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407367" y="3810478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</a:t>
            </a:r>
            <a:r>
              <a:rPr lang="en-US" sz="1200" dirty="0" smtClean="0"/>
              <a:t>O2_mean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700468" y="6523900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O3_mean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553276" y="6531258"/>
            <a:ext cx="147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CO_mean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87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11" y="1495921"/>
            <a:ext cx="8735082" cy="446153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6893" y="475052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Linear Regression Model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8441" y="2267818"/>
            <a:ext cx="2485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Sklearn</a:t>
            </a:r>
            <a:r>
              <a:rPr lang="en-US" dirty="0"/>
              <a:t> for the regression </a:t>
            </a:r>
            <a:r>
              <a:rPr lang="en-US" dirty="0" smtClean="0"/>
              <a:t>algorithm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plit </a:t>
            </a:r>
            <a:r>
              <a:rPr lang="en-US" dirty="0"/>
              <a:t>our testing and training data sets, </a:t>
            </a:r>
            <a:r>
              <a:rPr lang="en-US" dirty="0" err="1"/>
              <a:t>test_size</a:t>
            </a:r>
            <a:r>
              <a:rPr lang="en-US" dirty="0"/>
              <a:t> equal to 20% of the </a:t>
            </a:r>
            <a:r>
              <a:rPr lang="en-US" dirty="0" smtClean="0"/>
              <a:t>data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odel accuracy is </a:t>
            </a:r>
            <a:r>
              <a:rPr lang="nb-NO" dirty="0"/>
              <a:t>0.95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1679" y="6137564"/>
            <a:ext cx="34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US O3_Mean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2400"/>
            <a:ext cx="10131425" cy="145626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405606"/>
            <a:ext cx="990123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1.Max </a:t>
            </a:r>
            <a:r>
              <a:rPr lang="en-US" dirty="0"/>
              <a:t>Value Hour’s study</a:t>
            </a:r>
          </a:p>
          <a:p>
            <a:r>
              <a:rPr lang="en-US" dirty="0" smtClean="0"/>
              <a:t>-For </a:t>
            </a:r>
            <a:r>
              <a:rPr lang="en-US" dirty="0"/>
              <a:t>NO2, and CO, most of the places have their max value between 5-9 am and 5- 12 </a:t>
            </a:r>
            <a:r>
              <a:rPr lang="en-US" dirty="0" smtClean="0"/>
              <a:t>pm</a:t>
            </a:r>
            <a:r>
              <a:rPr lang="en-US" dirty="0"/>
              <a:t> </a:t>
            </a:r>
          </a:p>
          <a:p>
            <a:r>
              <a:rPr lang="en-US" dirty="0" smtClean="0"/>
              <a:t>-For </a:t>
            </a:r>
            <a:r>
              <a:rPr lang="en-US" dirty="0"/>
              <a:t>O3, the max value generally appears at 8 am- </a:t>
            </a:r>
            <a:r>
              <a:rPr lang="en-US" dirty="0" smtClean="0"/>
              <a:t>1pm</a:t>
            </a:r>
            <a:endParaRPr lang="en-US" dirty="0"/>
          </a:p>
          <a:p>
            <a:r>
              <a:rPr lang="en-US" dirty="0" smtClean="0"/>
              <a:t>-For </a:t>
            </a:r>
            <a:r>
              <a:rPr lang="en-US" dirty="0"/>
              <a:t>SO2, the peak appears every three </a:t>
            </a:r>
            <a:r>
              <a:rPr lang="en-US" dirty="0" smtClean="0"/>
              <a:t>hours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Mean Value </a:t>
            </a:r>
            <a:r>
              <a:rPr lang="en-US" dirty="0" smtClean="0"/>
              <a:t>by year study</a:t>
            </a:r>
            <a:endParaRPr lang="en-US" dirty="0"/>
          </a:p>
          <a:p>
            <a:r>
              <a:rPr lang="en-US" dirty="0" smtClean="0"/>
              <a:t>-NO2</a:t>
            </a:r>
            <a:r>
              <a:rPr lang="en-US" dirty="0"/>
              <a:t>, SO2 and CO are declining </a:t>
            </a:r>
            <a:r>
              <a:rPr lang="en-US" dirty="0" smtClean="0"/>
              <a:t>every year gradually</a:t>
            </a:r>
            <a:endParaRPr lang="en-US" dirty="0"/>
          </a:p>
          <a:p>
            <a:r>
              <a:rPr lang="en-US" dirty="0" smtClean="0"/>
              <a:t>-O3 </a:t>
            </a:r>
            <a:r>
              <a:rPr lang="en-US" dirty="0"/>
              <a:t>is in a stable level with </a:t>
            </a:r>
            <a:r>
              <a:rPr lang="en-US" dirty="0" smtClean="0"/>
              <a:t>fluctuations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Pollution distribution</a:t>
            </a:r>
          </a:p>
          <a:p>
            <a:r>
              <a:rPr lang="en-US" dirty="0" smtClean="0"/>
              <a:t>-Overall</a:t>
            </a:r>
            <a:r>
              <a:rPr lang="en-US" dirty="0"/>
              <a:t>, the average AQI for each state is under the safe line (&lt;50)</a:t>
            </a:r>
          </a:p>
          <a:p>
            <a:r>
              <a:rPr lang="en-US" dirty="0" smtClean="0"/>
              <a:t>-Counties </a:t>
            </a:r>
            <a:r>
              <a:rPr lang="en-US" dirty="0"/>
              <a:t>in East and West coast have slight pollution on NO2, SO2 </a:t>
            </a:r>
            <a:r>
              <a:rPr lang="en-US" dirty="0" smtClean="0"/>
              <a:t>; </a:t>
            </a:r>
            <a:r>
              <a:rPr lang="en-US" dirty="0"/>
              <a:t>CO is under the safe level; O3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values </a:t>
            </a:r>
            <a:r>
              <a:rPr lang="en-US" dirty="0"/>
              <a:t>in </a:t>
            </a:r>
            <a:r>
              <a:rPr lang="en-US" dirty="0" smtClean="0"/>
              <a:t>some of the counties </a:t>
            </a:r>
            <a:r>
              <a:rPr lang="en-US" dirty="0"/>
              <a:t>have exceed the safe level, might </a:t>
            </a:r>
            <a:r>
              <a:rPr lang="en-US" dirty="0" smtClean="0"/>
              <a:t>cause health issue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/>
              <a:t>. Study of O3 in a specific area (San </a:t>
            </a:r>
            <a:r>
              <a:rPr lang="en-US" dirty="0" smtClean="0"/>
              <a:t>Bernardino)</a:t>
            </a:r>
          </a:p>
          <a:p>
            <a:r>
              <a:rPr lang="en-US" dirty="0" smtClean="0"/>
              <a:t> -O3 AQI presents periodical </a:t>
            </a:r>
            <a:r>
              <a:rPr lang="en-US" dirty="0"/>
              <a:t>changes, peak </a:t>
            </a:r>
            <a:r>
              <a:rPr lang="en-US" dirty="0" smtClean="0"/>
              <a:t>appears </a:t>
            </a:r>
            <a:r>
              <a:rPr lang="en-US" dirty="0"/>
              <a:t>between May - </a:t>
            </a:r>
            <a:r>
              <a:rPr lang="en-US" dirty="0" smtClean="0"/>
              <a:t>October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Agenda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896" y="2065428"/>
            <a:ext cx="8942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Project Overview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Inspirations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Data Pre-processing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b="1" dirty="0" smtClean="0">
                <a:latin typeface="Helvetica" charset="0"/>
                <a:ea typeface="Helvetica" charset="0"/>
                <a:cs typeface="Helvetica" charset="0"/>
              </a:rPr>
              <a:t>Conclusion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Reference</a:t>
            </a:r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6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1" y="629479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Reference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1635" y="1789044"/>
            <a:ext cx="8733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</a:t>
            </a:r>
            <a:r>
              <a:rPr lang="en-US" sz="2400" dirty="0" err="1" smtClean="0"/>
              <a:t>Air_pollution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enlight.nyc/projects/stock-market-prediction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https://www.kaggle.com/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6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26BC1B-B966-D84D-9160-3E4F3A8E1762}"/>
              </a:ext>
            </a:extLst>
          </p:cNvPr>
          <p:cNvSpPr txBox="1">
            <a:spLocks/>
          </p:cNvSpPr>
          <p:nvPr/>
        </p:nvSpPr>
        <p:spPr>
          <a:xfrm>
            <a:off x="838200" y="63825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smtClean="0">
                <a:latin typeface="Montserrat SemiBold" charset="0"/>
                <a:ea typeface="Montserrat SemiBold" charset="0"/>
                <a:cs typeface="Montserrat SemiBold" charset="0"/>
              </a:rPr>
              <a:t>Thank you for your attention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91" y="2519619"/>
            <a:ext cx="2731068" cy="27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Project overview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85801" y="2314622"/>
            <a:ext cx="1084513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This dataset 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includes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four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major pollutants (Nitrogen Dioxide, Sulphur Dioxide, Carbon Monoxide and Ozone) for every day from 2000 - 2016 and place them neatly in a CSV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file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63846"/>
              </p:ext>
            </p:extLst>
          </p:nvPr>
        </p:nvGraphicFramePr>
        <p:xfrm>
          <a:off x="685801" y="4494359"/>
          <a:ext cx="10678885" cy="2118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8301"/>
                <a:gridCol w="9250584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Pollutants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Cause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expelled from high temperature combustion, and are also produced during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thunderstorms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 discharge</a:t>
                      </a:r>
                      <a:endParaRPr lang="en-US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produced by volcanoes and in various industrial processes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brought about by human activities (largely the combustion of fossil fuel)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vehicular exhaust contributes to the majority of carbon monoxide let into our atmosphere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26878"/>
              </p:ext>
            </p:extLst>
          </p:nvPr>
        </p:nvGraphicFramePr>
        <p:xfrm>
          <a:off x="685801" y="2065867"/>
          <a:ext cx="10678885" cy="349824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28301"/>
                <a:gridCol w="9250584"/>
              </a:tblGrid>
              <a:tr h="504305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Pollutants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</a:rPr>
                        <a:t>Toxity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6740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Breathing difficulties,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Throat spasms,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Headache,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Fatigue,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Nausea</a:t>
                      </a:r>
                    </a:p>
                  </a:txBody>
                  <a:tcPr/>
                </a:tc>
              </a:tr>
              <a:tr h="6740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Temporary respiratory problems,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chronic bronchitis,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emphysema,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decreased fertility,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coughing</a:t>
                      </a:r>
                    </a:p>
                  </a:txBody>
                  <a:tcPr/>
                </a:tc>
              </a:tr>
              <a:tr h="6740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Irritant effect on the respiratory tract; stimulation of atherosclerosis</a:t>
                      </a:r>
                    </a:p>
                  </a:txBody>
                  <a:tcPr/>
                </a:tc>
              </a:tr>
              <a:tr h="6740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Confusion, vision and balance problems,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 of consciousness,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Nausea and vomiting,</a:t>
                      </a:r>
                      <a:r>
                        <a:rPr lang="en-US" sz="2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Headaches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ToxiTY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5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Dataset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5801" y="1899123"/>
            <a:ext cx="1084513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There is a total of 28 fields. The four pollutants (NO2, O3, SO2 and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CO)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each has 5 specific columns. Observations totaled to over 1.4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million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17955"/>
              </p:ext>
            </p:extLst>
          </p:nvPr>
        </p:nvGraphicFramePr>
        <p:xfrm>
          <a:off x="819398" y="3619562"/>
          <a:ext cx="10355284" cy="261071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66158"/>
                <a:gridCol w="7789126"/>
              </a:tblGrid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Column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NO2 Units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units measured for NO2</a:t>
                      </a:r>
                      <a:endParaRPr lang="en-US" dirty="0"/>
                    </a:p>
                  </a:txBody>
                  <a:tcPr/>
                </a:tc>
              </a:tr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NO2 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arithmetic mean of concentration of NO2 within a given day</a:t>
                      </a:r>
                      <a:endParaRPr lang="en-US" dirty="0"/>
                    </a:p>
                  </a:txBody>
                  <a:tcPr/>
                </a:tc>
              </a:tr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NO2 AQI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calculated air quality index of NO2 within a given day</a:t>
                      </a:r>
                      <a:endParaRPr lang="en-US" dirty="0"/>
                    </a:p>
                  </a:txBody>
                  <a:tcPr/>
                </a:tc>
              </a:tr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NO2 1</a:t>
                      </a:r>
                      <a:r>
                        <a:rPr lang="en-US" baseline="0" dirty="0" smtClean="0"/>
                        <a:t>st Max Value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maximum value obtained for NO2 concentration in a given day</a:t>
                      </a:r>
                      <a:endParaRPr lang="en-US" dirty="0"/>
                    </a:p>
                  </a:txBody>
                  <a:tcPr/>
                </a:tc>
              </a:tr>
              <a:tr h="435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NO2</a:t>
                      </a:r>
                      <a:r>
                        <a:rPr lang="en-US" baseline="0" dirty="0" smtClean="0"/>
                        <a:t> 1st Max Hour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hour when the maximum NO2 concentration was recorded in a given day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03563" y="609600"/>
            <a:ext cx="8465128" cy="7281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AQI --- </a:t>
            </a:r>
            <a:r>
              <a:rPr lang="en-US" b="1" dirty="0"/>
              <a:t>Air Quality Index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" y="1337733"/>
            <a:ext cx="8465127" cy="49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11763"/>
              </p:ext>
            </p:extLst>
          </p:nvPr>
        </p:nvGraphicFramePr>
        <p:xfrm>
          <a:off x="862261" y="1947924"/>
          <a:ext cx="10355284" cy="426714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66158"/>
                <a:gridCol w="7789126"/>
              </a:tblGrid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Column</a:t>
                      </a:r>
                      <a:r>
                        <a:rPr lang="en-US" b="1" baseline="0" dirty="0" smtClean="0"/>
                        <a:t> Name</a:t>
                      </a:r>
                      <a:endParaRPr 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State Code</a:t>
                      </a:r>
                      <a:endParaRPr lang="en-US" b="0" dirty="0"/>
                    </a:p>
                  </a:txBody>
                  <a:tcPr>
                    <a:solidFill>
                      <a:schemeClr val="bg2">
                        <a:alpha val="5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The code allocated by US EPA to each state</a:t>
                      </a:r>
                      <a:endParaRPr lang="en-US" b="0" dirty="0"/>
                    </a:p>
                  </a:txBody>
                  <a:tcPr>
                    <a:solidFill>
                      <a:schemeClr val="bg2">
                        <a:alpha val="61000"/>
                      </a:schemeClr>
                    </a:solidFill>
                  </a:tcPr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County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The code of counties in a specific state allocated by US EPA</a:t>
                      </a:r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Site </a:t>
                      </a:r>
                      <a:r>
                        <a:rPr lang="en-US" dirty="0" err="1" smtClean="0"/>
                        <a:t>Num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The site number in a specific county allocated by US EPA</a:t>
                      </a:r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 of the monitoring site</a:t>
                      </a:r>
                      <a:endParaRPr lang="en-US" dirty="0"/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State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New Jersey</a:t>
                      </a:r>
                      <a:r>
                        <a:rPr lang="mr-IN" dirty="0" smtClean="0"/>
                        <a:t>…</a:t>
                      </a:r>
                      <a:endParaRPr lang="en-US" dirty="0" smtClean="0"/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County of monitoring site</a:t>
                      </a:r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City of the monitoring site</a:t>
                      </a:r>
                    </a:p>
                  </a:txBody>
                  <a:tcPr/>
                </a:tc>
              </a:tr>
              <a:tr h="4741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LocalDate</a:t>
                      </a:r>
                      <a:r>
                        <a:rPr lang="en-US" dirty="0" smtClean="0"/>
                        <a:t> of monitoring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743507" y="852488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Dataset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648" y="467096"/>
            <a:ext cx="10131425" cy="145626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Inspirations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0648" y="1923363"/>
            <a:ext cx="111746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How is the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concentration of each pollutant 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in US states?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Which time in a day has the maximum density of air pollutants?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From 2000-2016, the concentration of each pollutant increase or decrease?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Can we predict the trend of each pollutant in the future? 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53" y="261417"/>
            <a:ext cx="10131425" cy="1456267"/>
          </a:xfrm>
        </p:spPr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Data Preprocessing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8"/>
          <a:stretch/>
        </p:blipFill>
        <p:spPr>
          <a:xfrm>
            <a:off x="787142" y="1792502"/>
            <a:ext cx="10947400" cy="1757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2" y="5129335"/>
            <a:ext cx="109474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2" y="3624659"/>
            <a:ext cx="10947400" cy="99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152" y="1389059"/>
            <a:ext cx="482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Step 1 check if the data has </a:t>
            </a:r>
            <a:r>
              <a:rPr lang="en-US" b="1" smtClean="0">
                <a:solidFill>
                  <a:srgbClr val="FFC000"/>
                </a:solidFill>
              </a:rPr>
              <a:t>missing value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475" y="4691781"/>
            <a:ext cx="56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Step 2 Use </a:t>
            </a:r>
            <a:r>
              <a:rPr lang="en-US" b="1" dirty="0" err="1" smtClean="0">
                <a:solidFill>
                  <a:srgbClr val="FFC000"/>
                </a:solidFill>
              </a:rPr>
              <a:t>dropna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to drop missing value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34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4666</TotalTime>
  <Words>745</Words>
  <Application>Microsoft Macintosh PowerPoint</Application>
  <PresentationFormat>Widescreen</PresentationFormat>
  <Paragraphs>168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Montserrat SemiBold</vt:lpstr>
      <vt:lpstr>Celestial</vt:lpstr>
      <vt:lpstr>Data Analysis for US AIR Pollution</vt:lpstr>
      <vt:lpstr>Agenda</vt:lpstr>
      <vt:lpstr>Project overview</vt:lpstr>
      <vt:lpstr>PowerPoint Presentation</vt:lpstr>
      <vt:lpstr>Dataset</vt:lpstr>
      <vt:lpstr>PowerPoint Presentation</vt:lpstr>
      <vt:lpstr>PowerPoint Presentation</vt:lpstr>
      <vt:lpstr>Inspirations</vt:lpstr>
      <vt:lpstr>Data Preprocessing</vt:lpstr>
      <vt:lpstr>PowerPoint Presentation</vt:lpstr>
      <vt:lpstr>PowerPoint Presentation</vt:lpstr>
      <vt:lpstr>PowerPoint Presentation</vt:lpstr>
      <vt:lpstr>PowerPoint Presentation</vt:lpstr>
      <vt:lpstr>AQI Max Value (county)</vt:lpstr>
      <vt:lpstr>PowerPoint Presentation</vt:lpstr>
      <vt:lpstr>PowerPoint Presentation</vt:lpstr>
      <vt:lpstr>Data Analysis in Hive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US AIR Pollution</dc:title>
  <dc:creator>Jane Liu</dc:creator>
  <cp:lastModifiedBy>Jane Liu</cp:lastModifiedBy>
  <cp:revision>67</cp:revision>
  <dcterms:created xsi:type="dcterms:W3CDTF">2019-04-10T00:13:34Z</dcterms:created>
  <dcterms:modified xsi:type="dcterms:W3CDTF">2019-08-13T14:53:19Z</dcterms:modified>
</cp:coreProperties>
</file>